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3" r:id="rId6"/>
    <p:sldId id="261" r:id="rId7"/>
    <p:sldId id="260" r:id="rId8"/>
    <p:sldId id="262" r:id="rId9"/>
    <p:sldId id="264" r:id="rId1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64" autoAdjust="0"/>
    <p:restoredTop sz="94660"/>
  </p:normalViewPr>
  <p:slideViewPr>
    <p:cSldViewPr>
      <p:cViewPr>
        <p:scale>
          <a:sx n="100" d="100"/>
          <a:sy n="100" d="100"/>
        </p:scale>
        <p:origin x="-342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C039D1-E451-477E-B78D-153DF79B9ECC}" type="datetimeFigureOut">
              <a:rPr lang="cs-CZ" smtClean="0"/>
              <a:pPr/>
              <a:t>6.2.2014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3C7276-D7BC-42B4-8F44-074CBD38322A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C7276-D7BC-42B4-8F44-074CBD38322A}" type="slidenum">
              <a:rPr lang="cs-CZ" smtClean="0"/>
              <a:pPr/>
              <a:t>4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B0CB3-C848-4656-A3A4-D21635F18CA0}" type="datetimeFigureOut">
              <a:rPr lang="cs-CZ" smtClean="0"/>
              <a:pPr/>
              <a:t>6.2.2014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3169A-75A8-4DFC-97E2-E7F7046273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B0CB3-C848-4656-A3A4-D21635F18CA0}" type="datetimeFigureOut">
              <a:rPr lang="cs-CZ" smtClean="0"/>
              <a:pPr/>
              <a:t>6.2.2014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3169A-75A8-4DFC-97E2-E7F7046273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B0CB3-C848-4656-A3A4-D21635F18CA0}" type="datetimeFigureOut">
              <a:rPr lang="cs-CZ" smtClean="0"/>
              <a:pPr/>
              <a:t>6.2.2014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3169A-75A8-4DFC-97E2-E7F7046273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B0CB3-C848-4656-A3A4-D21635F18CA0}" type="datetimeFigureOut">
              <a:rPr lang="cs-CZ" smtClean="0"/>
              <a:pPr/>
              <a:t>6.2.2014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3169A-75A8-4DFC-97E2-E7F7046273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B0CB3-C848-4656-A3A4-D21635F18CA0}" type="datetimeFigureOut">
              <a:rPr lang="cs-CZ" smtClean="0"/>
              <a:pPr/>
              <a:t>6.2.2014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3169A-75A8-4DFC-97E2-E7F7046273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B0CB3-C848-4656-A3A4-D21635F18CA0}" type="datetimeFigureOut">
              <a:rPr lang="cs-CZ" smtClean="0"/>
              <a:pPr/>
              <a:t>6.2.2014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3169A-75A8-4DFC-97E2-E7F7046273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B0CB3-C848-4656-A3A4-D21635F18CA0}" type="datetimeFigureOut">
              <a:rPr lang="cs-CZ" smtClean="0"/>
              <a:pPr/>
              <a:t>6.2.2014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3169A-75A8-4DFC-97E2-E7F7046273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B0CB3-C848-4656-A3A4-D21635F18CA0}" type="datetimeFigureOut">
              <a:rPr lang="cs-CZ" smtClean="0"/>
              <a:pPr/>
              <a:t>6.2.2014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3169A-75A8-4DFC-97E2-E7F7046273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B0CB3-C848-4656-A3A4-D21635F18CA0}" type="datetimeFigureOut">
              <a:rPr lang="cs-CZ" smtClean="0"/>
              <a:pPr/>
              <a:t>6.2.2014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3169A-75A8-4DFC-97E2-E7F7046273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B0CB3-C848-4656-A3A4-D21635F18CA0}" type="datetimeFigureOut">
              <a:rPr lang="cs-CZ" smtClean="0"/>
              <a:pPr/>
              <a:t>6.2.2014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3169A-75A8-4DFC-97E2-E7F7046273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B0CB3-C848-4656-A3A4-D21635F18CA0}" type="datetimeFigureOut">
              <a:rPr lang="cs-CZ" smtClean="0"/>
              <a:pPr/>
              <a:t>6.2.2014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3169A-75A8-4DFC-97E2-E7F7046273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4B0CB3-C848-4656-A3A4-D21635F18CA0}" type="datetimeFigureOut">
              <a:rPr lang="cs-CZ" smtClean="0"/>
              <a:pPr/>
              <a:t>6.2.2014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3169A-75A8-4DFC-97E2-E7F7046273C0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hyperlink" Target="http://commons.wikimedia.org/wiki/File:Arbeitsweise_Zweitakt.gi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hyperlink" Target="http://upload.wikimedia.org/wikipedia/commons/3/33/Two-Stroke_Engine.gif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cs-CZ" sz="8800" b="1" i="1" u="sng" dirty="0" smtClean="0">
                <a:solidFill>
                  <a:srgbClr val="FF3300"/>
                </a:solidFill>
              </a:rPr>
              <a:t>Dvoudobý zážehový motor</a:t>
            </a:r>
            <a:endParaRPr lang="cs-CZ" sz="8800" b="1" i="1" u="sng" dirty="0">
              <a:solidFill>
                <a:srgbClr val="FF330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latin typeface="Arial" pitchFamily="34" charset="0"/>
                <a:cs typeface="Arial" pitchFamily="34" charset="0"/>
              </a:rPr>
              <a:t>Úvod</a:t>
            </a:r>
            <a:endParaRPr lang="cs-CZ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První dvoudobý zážehový motor byl zkonstruován roku </a:t>
            </a:r>
            <a:r>
              <a:rPr lang="cs-CZ" sz="2800" u="sng" dirty="0" smtClean="0">
                <a:latin typeface="Times New Roman" pitchFamily="18" charset="0"/>
                <a:cs typeface="Times New Roman" pitchFamily="18" charset="0"/>
              </a:rPr>
              <a:t>1878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800" u="sng" dirty="0" smtClean="0">
                <a:latin typeface="Times New Roman" pitchFamily="18" charset="0"/>
                <a:cs typeface="Times New Roman" pitchFamily="18" charset="0"/>
              </a:rPr>
              <a:t>skotským inženýrem </a:t>
            </a:r>
            <a:r>
              <a:rPr lang="cs-CZ" sz="2800" u="sng" dirty="0" err="1" smtClean="0">
                <a:latin typeface="Times New Roman" pitchFamily="18" charset="0"/>
                <a:cs typeface="Times New Roman" pitchFamily="18" charset="0"/>
              </a:rPr>
              <a:t>Dugaldem</a:t>
            </a:r>
            <a:r>
              <a:rPr lang="cs-CZ" sz="28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800" u="sng" dirty="0" err="1" smtClean="0">
                <a:latin typeface="Times New Roman" pitchFamily="18" charset="0"/>
                <a:cs typeface="Times New Roman" pitchFamily="18" charset="0"/>
              </a:rPr>
              <a:t>Clerkem</a:t>
            </a:r>
            <a:endParaRPr lang="cs-CZ" sz="2800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4" name="Picture 4" descr="Clerk, Sir Dugal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3140968"/>
            <a:ext cx="2736304" cy="32967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latin typeface="Arial" pitchFamily="34" charset="0"/>
                <a:cs typeface="Arial" pitchFamily="34" charset="0"/>
              </a:rPr>
              <a:t>Popis hlavních částí motoru</a:t>
            </a:r>
            <a:endParaRPr lang="cs-CZ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2132856"/>
            <a:ext cx="226695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860032" y="3284984"/>
            <a:ext cx="586408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endParaRPr lang="cs-CZ" dirty="0"/>
          </a:p>
        </p:txBody>
      </p:sp>
      <p:sp>
        <p:nvSpPr>
          <p:cNvPr id="8" name="Šipka doprava 7"/>
          <p:cNvSpPr/>
          <p:nvPr/>
        </p:nvSpPr>
        <p:spPr>
          <a:xfrm rot="10800000">
            <a:off x="4860032" y="2996952"/>
            <a:ext cx="576064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988840"/>
            <a:ext cx="2295525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Ohnutý pruh 10"/>
          <p:cNvSpPr/>
          <p:nvPr/>
        </p:nvSpPr>
        <p:spPr>
          <a:xfrm rot="5400000">
            <a:off x="6084168" y="3068960"/>
            <a:ext cx="504056" cy="504056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latin typeface="Arial" pitchFamily="34" charset="0"/>
                <a:cs typeface="Arial" pitchFamily="34" charset="0"/>
              </a:rPr>
              <a:t>Fáze</a:t>
            </a:r>
            <a:endParaRPr lang="cs-CZ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340768"/>
            <a:ext cx="8964488" cy="5328592"/>
          </a:xfrm>
        </p:spPr>
        <p:txBody>
          <a:bodyPr>
            <a:normAutofit fontScale="92500"/>
          </a:bodyPr>
          <a:lstStyle/>
          <a:p>
            <a:pPr marL="514350" indent="-514350">
              <a:buAutoNum type="arabicPeriod"/>
            </a:pPr>
            <a:r>
              <a:rPr lang="cs-CZ" sz="2400" dirty="0" smtClean="0">
                <a:solidFill>
                  <a:srgbClr val="FF0000"/>
                </a:solidFill>
                <a:latin typeface="Times New Roman" pitchFamily="18" charset="0"/>
              </a:rPr>
              <a:t>doba – </a:t>
            </a:r>
            <a:r>
              <a:rPr lang="cs-CZ" sz="2400" b="1" dirty="0" smtClean="0">
                <a:solidFill>
                  <a:srgbClr val="FF0000"/>
                </a:solidFill>
                <a:latin typeface="Times New Roman" pitchFamily="18" charset="0"/>
              </a:rPr>
              <a:t>sání a stlačení</a:t>
            </a:r>
          </a:p>
          <a:p>
            <a:pPr>
              <a:spcBef>
                <a:spcPct val="50000"/>
              </a:spcBef>
              <a:buNone/>
            </a:pPr>
            <a:r>
              <a:rPr lang="cs-CZ" sz="2400" b="1" dirty="0">
                <a:latin typeface="Times New Roman" pitchFamily="18" charset="0"/>
              </a:rPr>
              <a:t> </a:t>
            </a:r>
            <a:r>
              <a:rPr lang="cs-CZ" sz="2400" b="1" dirty="0" smtClean="0">
                <a:latin typeface="Times New Roman" pitchFamily="18" charset="0"/>
              </a:rPr>
              <a:t>                                     </a:t>
            </a:r>
            <a:r>
              <a:rPr lang="cs-CZ" sz="2400" dirty="0" smtClean="0">
                <a:latin typeface="Times New Roman" pitchFamily="18" charset="0"/>
              </a:rPr>
              <a:t>-píst nahoru</a:t>
            </a:r>
          </a:p>
          <a:p>
            <a:pPr>
              <a:spcBef>
                <a:spcPct val="50000"/>
              </a:spcBef>
              <a:buNone/>
            </a:pPr>
            <a:r>
              <a:rPr lang="cs-CZ" sz="2400" dirty="0" smtClean="0">
                <a:latin typeface="Times New Roman" pitchFamily="18" charset="0"/>
              </a:rPr>
              <a:t>                                      -palivová směs do prostoru pod pístem</a:t>
            </a:r>
          </a:p>
          <a:p>
            <a:pPr>
              <a:spcBef>
                <a:spcPct val="50000"/>
              </a:spcBef>
              <a:buNone/>
            </a:pPr>
            <a:r>
              <a:rPr lang="cs-CZ" sz="2400" dirty="0" smtClean="0">
                <a:latin typeface="Times New Roman" pitchFamily="18" charset="0"/>
              </a:rPr>
              <a:t>                                      -stlačování směsi nad pístem</a:t>
            </a:r>
          </a:p>
          <a:p>
            <a:pPr>
              <a:spcBef>
                <a:spcPct val="50000"/>
              </a:spcBef>
              <a:buNone/>
            </a:pPr>
            <a:r>
              <a:rPr lang="cs-CZ" sz="2400" dirty="0" smtClean="0">
                <a:solidFill>
                  <a:srgbClr val="FF0000"/>
                </a:solidFill>
                <a:latin typeface="Times New Roman" pitchFamily="18" charset="0"/>
              </a:rPr>
              <a:t>2.doba-</a:t>
            </a:r>
            <a:r>
              <a:rPr lang="cs-CZ" sz="2400" b="1" dirty="0" smtClean="0">
                <a:solidFill>
                  <a:srgbClr val="FF0000"/>
                </a:solidFill>
                <a:latin typeface="Times New Roman" pitchFamily="18" charset="0"/>
              </a:rPr>
              <a:t>rozpínaní a výfuk</a:t>
            </a:r>
          </a:p>
          <a:p>
            <a:pPr>
              <a:spcBef>
                <a:spcPct val="50000"/>
              </a:spcBef>
              <a:buNone/>
            </a:pPr>
            <a:r>
              <a:rPr lang="cs-CZ" sz="2400" b="1" dirty="0">
                <a:latin typeface="Times New Roman" pitchFamily="18" charset="0"/>
              </a:rPr>
              <a:t> </a:t>
            </a:r>
            <a:r>
              <a:rPr lang="cs-CZ" sz="2400" b="1" dirty="0" smtClean="0">
                <a:latin typeface="Times New Roman" pitchFamily="18" charset="0"/>
              </a:rPr>
              <a:t>                                     </a:t>
            </a:r>
            <a:r>
              <a:rPr lang="cs-CZ" sz="2400" dirty="0" smtClean="0">
                <a:latin typeface="Times New Roman" pitchFamily="18" charset="0"/>
              </a:rPr>
              <a:t>-zapálení el. jiskrou</a:t>
            </a:r>
          </a:p>
          <a:p>
            <a:pPr>
              <a:spcBef>
                <a:spcPct val="50000"/>
              </a:spcBef>
              <a:buNone/>
            </a:pPr>
            <a:r>
              <a:rPr lang="cs-CZ" sz="2400" dirty="0" smtClean="0">
                <a:latin typeface="Times New Roman" pitchFamily="18" charset="0"/>
              </a:rPr>
              <a:t>                                      -rozpínání - konání práce(</a:t>
            </a:r>
            <a:r>
              <a:rPr lang="cs-CZ" sz="2400" dirty="0" err="1" smtClean="0">
                <a:latin typeface="Times New Roman" pitchFamily="18" charset="0"/>
              </a:rPr>
              <a:t>prac.doba</a:t>
            </a:r>
            <a:r>
              <a:rPr lang="cs-CZ" sz="2400" dirty="0" smtClean="0">
                <a:latin typeface="Times New Roman" pitchFamily="18" charset="0"/>
              </a:rPr>
              <a:t>)</a:t>
            </a:r>
          </a:p>
          <a:p>
            <a:pPr>
              <a:spcBef>
                <a:spcPct val="50000"/>
              </a:spcBef>
              <a:buNone/>
            </a:pPr>
            <a:r>
              <a:rPr lang="cs-CZ" sz="2400" dirty="0" smtClean="0">
                <a:latin typeface="Times New Roman" pitchFamily="18" charset="0"/>
              </a:rPr>
              <a:t>                                       -výfuk spálených plynů</a:t>
            </a:r>
          </a:p>
          <a:p>
            <a:pPr>
              <a:spcBef>
                <a:spcPct val="50000"/>
              </a:spcBef>
              <a:buNone/>
            </a:pPr>
            <a:r>
              <a:rPr lang="cs-CZ" sz="2400" dirty="0" smtClean="0">
                <a:latin typeface="Times New Roman" pitchFamily="18" charset="0"/>
              </a:rPr>
              <a:t>                                      </a:t>
            </a:r>
          </a:p>
          <a:p>
            <a:pPr>
              <a:spcBef>
                <a:spcPct val="50000"/>
              </a:spcBef>
              <a:buNone/>
            </a:pPr>
            <a:r>
              <a:rPr lang="cs-CZ" sz="2400" dirty="0" smtClean="0">
                <a:latin typeface="Times New Roman" pitchFamily="18" charset="0"/>
              </a:rPr>
              <a:t>                             </a:t>
            </a:r>
            <a:r>
              <a:rPr lang="cs-CZ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přívod paliva a výfuk spálené směsi řídí píst svým pohybem</a:t>
            </a:r>
          </a:p>
          <a:p>
            <a:pPr>
              <a:spcBef>
                <a:spcPct val="50000"/>
              </a:spcBef>
              <a:buNone/>
            </a:pPr>
            <a:endParaRPr lang="cs-CZ" sz="2800" b="1" dirty="0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cs-CZ" sz="2800" dirty="0" smtClean="0">
              <a:latin typeface="Times New Roman" pitchFamily="18" charset="0"/>
            </a:endParaRPr>
          </a:p>
          <a:p>
            <a:pPr marL="514350" indent="-514350">
              <a:buAutoNum type="arabicPeriod"/>
            </a:pPr>
            <a:endParaRPr lang="cs-CZ" sz="2800" b="1" dirty="0" smtClean="0">
              <a:latin typeface="Times New Roman" pitchFamily="18" charset="0"/>
            </a:endParaRPr>
          </a:p>
          <a:p>
            <a:pPr>
              <a:buNone/>
            </a:pPr>
            <a:endParaRPr lang="cs-CZ" sz="2800" dirty="0"/>
          </a:p>
        </p:txBody>
      </p:sp>
      <p:pic>
        <p:nvPicPr>
          <p:cNvPr id="5" name="Picture 8" descr="motor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844824"/>
            <a:ext cx="2067870" cy="1530868"/>
          </a:xfrm>
          <a:prstGeom prst="rect">
            <a:avLst/>
          </a:prstGeom>
          <a:noFill/>
        </p:spPr>
      </p:pic>
      <p:pic>
        <p:nvPicPr>
          <p:cNvPr id="6" name="Picture 9" descr="motor2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36254" y="3921937"/>
            <a:ext cx="1041768" cy="1792905"/>
          </a:xfrm>
          <a:prstGeom prst="rect">
            <a:avLst/>
          </a:prstGeom>
          <a:noFill/>
        </p:spPr>
      </p:pic>
      <p:sp>
        <p:nvSpPr>
          <p:cNvPr id="7" name="Šipka doprava se zářezem 6"/>
          <p:cNvSpPr/>
          <p:nvPr/>
        </p:nvSpPr>
        <p:spPr>
          <a:xfrm>
            <a:off x="1979712" y="6093296"/>
            <a:ext cx="288032" cy="45719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8434" name="Picture 2" descr="http://upload.wikimedia.org/wikipedia/commons/5/52/Arbeitsweise_Zweitakt.gif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48680"/>
            <a:ext cx="9144000" cy="2462785"/>
          </a:xfrm>
          <a:prstGeom prst="rect">
            <a:avLst/>
          </a:prstGeom>
          <a:noFill/>
        </p:spPr>
      </p:pic>
      <p:pic>
        <p:nvPicPr>
          <p:cNvPr id="18436" name="Picture 4" descr="File:Two-Stroke Engine.gif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5856" y="3573016"/>
            <a:ext cx="1571625" cy="27336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latin typeface="Arial" pitchFamily="34" charset="0"/>
                <a:cs typeface="Arial" pitchFamily="34" charset="0"/>
              </a:rPr>
              <a:t>Palivová směs</a:t>
            </a:r>
            <a:endParaRPr lang="cs-CZ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Používá se </a:t>
            </a:r>
            <a:r>
              <a:rPr lang="cs-CZ" sz="2800" u="sng" dirty="0" smtClean="0">
                <a:latin typeface="Times New Roman" pitchFamily="18" charset="0"/>
                <a:cs typeface="Times New Roman" pitchFamily="18" charset="0"/>
              </a:rPr>
              <a:t>benzín namíchán s olejem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.S olejem proto,aby se motor nezadřel.</a:t>
            </a:r>
          </a:p>
          <a:p>
            <a:endParaRPr lang="cs-CZ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://sunnewsonline.com/new/wp-content/uploads/2013/09/oil-new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2419349"/>
            <a:ext cx="5715000" cy="44386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025352"/>
            <a:ext cx="8229600" cy="5832648"/>
          </a:xfrm>
        </p:spPr>
        <p:txBody>
          <a:bodyPr>
            <a:normAutofit/>
          </a:bodyPr>
          <a:lstStyle/>
          <a:p>
            <a:r>
              <a:rPr lang="cs-CZ" sz="2400" b="1" dirty="0" smtClean="0">
                <a:latin typeface="Times New Roman" pitchFamily="18" charset="0"/>
              </a:rPr>
              <a:t>Účinnost:</a:t>
            </a:r>
            <a:r>
              <a:rPr lang="cs-CZ" sz="2400" dirty="0" smtClean="0">
                <a:latin typeface="Times New Roman" pitchFamily="18" charset="0"/>
              </a:rPr>
              <a:t> 20% (nižší než u 4dobého)</a:t>
            </a:r>
          </a:p>
          <a:p>
            <a:r>
              <a:rPr lang="cs-CZ" sz="2400" b="1" dirty="0" smtClean="0">
                <a:latin typeface="Times New Roman" pitchFamily="18" charset="0"/>
              </a:rPr>
              <a:t>Výhody: </a:t>
            </a:r>
            <a:r>
              <a:rPr lang="cs-CZ" sz="2400" dirty="0" smtClean="0">
                <a:latin typeface="Times New Roman" pitchFamily="18" charset="0"/>
              </a:rPr>
              <a:t>(oproti čtyřdobého)</a:t>
            </a:r>
          </a:p>
          <a:p>
            <a:pPr lvl="1"/>
            <a:r>
              <a:rPr lang="cs-CZ" sz="2400" dirty="0" smtClean="0">
                <a:latin typeface="Times New Roman" pitchFamily="18" charset="0"/>
              </a:rPr>
              <a:t>jednodušší konstrukce</a:t>
            </a:r>
          </a:p>
          <a:p>
            <a:pPr lvl="1"/>
            <a:r>
              <a:rPr lang="cs-CZ" sz="2400" dirty="0" smtClean="0">
                <a:latin typeface="Times New Roman" pitchFamily="18" charset="0"/>
              </a:rPr>
              <a:t>menší hmotnost</a:t>
            </a:r>
          </a:p>
          <a:p>
            <a:r>
              <a:rPr lang="cs-CZ" sz="2400" b="1" dirty="0" smtClean="0">
                <a:latin typeface="Times New Roman" pitchFamily="18" charset="0"/>
              </a:rPr>
              <a:t>Nevýhody:</a:t>
            </a:r>
          </a:p>
          <a:p>
            <a:pPr lvl="1"/>
            <a:r>
              <a:rPr lang="cs-CZ" sz="2400" dirty="0" smtClean="0">
                <a:latin typeface="Times New Roman" pitchFamily="18" charset="0"/>
              </a:rPr>
              <a:t>nedokonalé spalování</a:t>
            </a:r>
          </a:p>
          <a:p>
            <a:pPr lvl="1"/>
            <a:r>
              <a:rPr lang="cs-CZ" sz="2400" dirty="0" smtClean="0">
                <a:latin typeface="Times New Roman" pitchFamily="18" charset="0"/>
              </a:rPr>
              <a:t>více znečišťuje ovzduší</a:t>
            </a:r>
          </a:p>
          <a:p>
            <a:pPr lvl="1"/>
            <a:r>
              <a:rPr lang="cs-CZ" sz="2400" dirty="0" smtClean="0">
                <a:latin typeface="Times New Roman" pitchFamily="18" charset="0"/>
              </a:rPr>
              <a:t>větší spotřeba paliva + oleje</a:t>
            </a:r>
          </a:p>
          <a:p>
            <a:pPr lvl="1"/>
            <a:r>
              <a:rPr lang="cs-CZ" sz="2400" dirty="0" smtClean="0">
                <a:latin typeface="Times New Roman" pitchFamily="18" charset="0"/>
              </a:rPr>
              <a:t>větší hlučnost</a:t>
            </a:r>
          </a:p>
          <a:p>
            <a:pPr lvl="1"/>
            <a:r>
              <a:rPr lang="cs-CZ" sz="2400" dirty="0" smtClean="0">
                <a:latin typeface="Times New Roman" pitchFamily="18" charset="0"/>
              </a:rPr>
              <a:t>do benzínu se musel přidávat motorový olej,aby se motor nezadřel</a:t>
            </a:r>
          </a:p>
          <a:p>
            <a:endParaRPr lang="cs-CZ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i.idnes.cz/08/013/gal/SPI208d63_paliv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1916832"/>
            <a:ext cx="2581300" cy="18349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Použití v praxi 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Dříve:auta-trabant,</a:t>
            </a:r>
            <a:r>
              <a:rPr lang="cs-CZ" sz="2400" dirty="0" err="1" smtClean="0">
                <a:latin typeface="Times New Roman" pitchFamily="18" charset="0"/>
                <a:cs typeface="Times New Roman" pitchFamily="18" charset="0"/>
              </a:rPr>
              <a:t>Warthburg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,Aero,motorky-Jawa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Přítomnost:sekačky,motorové pily,malé </a:t>
            </a:r>
            <a:r>
              <a:rPr lang="cs-CZ" sz="2400" dirty="0" err="1" smtClean="0">
                <a:latin typeface="Times New Roman" pitchFamily="18" charset="0"/>
                <a:cs typeface="Times New Roman" pitchFamily="18" charset="0"/>
              </a:rPr>
              <a:t>motocikly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cs-CZ" sz="2400" dirty="0" err="1" smtClean="0">
                <a:latin typeface="Times New Roman" pitchFamily="18" charset="0"/>
                <a:cs typeface="Times New Roman" pitchFamily="18" charset="0"/>
              </a:rPr>
              <a:t>babeta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Budoucnost:nejistá,ale nadále používán v sekačkách.V budoucnu však asi nebude používán a nahradí ho baterie na </a:t>
            </a:r>
            <a:r>
              <a:rPr lang="cs-CZ" sz="2400" dirty="0" err="1" smtClean="0">
                <a:latin typeface="Times New Roman" pitchFamily="18" charset="0"/>
                <a:cs typeface="Times New Roman" pitchFamily="18" charset="0"/>
              </a:rPr>
              <a:t>elekřinu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cs-CZ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www.blacksign.de/gallery/data/media/4/GDR_Retro_-_Trabant_6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861048"/>
            <a:ext cx="3072341" cy="2304256"/>
          </a:xfrm>
          <a:prstGeom prst="rect">
            <a:avLst/>
          </a:prstGeom>
          <a:noFill/>
        </p:spPr>
      </p:pic>
      <p:pic>
        <p:nvPicPr>
          <p:cNvPr id="1028" name="Picture 4" descr="http://www.productioncars.com/send_file.php/wartburg_yellow_19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4005064"/>
            <a:ext cx="3360440" cy="20536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692696"/>
          </a:xfrm>
        </p:spPr>
        <p:txBody>
          <a:bodyPr>
            <a:normAutofit/>
          </a:bodyPr>
          <a:lstStyle/>
          <a:p>
            <a:r>
              <a:rPr lang="cs-CZ" sz="3200" dirty="0" smtClean="0"/>
              <a:t>Zápis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561662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cs-CZ" sz="2000" dirty="0" smtClean="0"/>
              <a:t>Jako 1.sestrojil </a:t>
            </a:r>
            <a:r>
              <a:rPr lang="cs-CZ" sz="2000" b="1" dirty="0" err="1" smtClean="0"/>
              <a:t>Dugald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Clerk</a:t>
            </a:r>
            <a:r>
              <a:rPr lang="cs-CZ" sz="2000" b="1" dirty="0" smtClean="0"/>
              <a:t> r.1878</a:t>
            </a:r>
          </a:p>
          <a:p>
            <a:pPr>
              <a:spcBef>
                <a:spcPct val="50000"/>
              </a:spcBef>
              <a:buNone/>
            </a:pPr>
            <a:r>
              <a:rPr lang="cs-CZ" sz="2000" dirty="0" smtClean="0"/>
              <a:t>Probíhají 2 fáze:</a:t>
            </a:r>
            <a:r>
              <a:rPr lang="cs-CZ" sz="2000" dirty="0" smtClean="0">
                <a:solidFill>
                  <a:srgbClr val="FF0000"/>
                </a:solidFill>
              </a:rPr>
              <a:t>1.</a:t>
            </a:r>
            <a:r>
              <a:rPr lang="cs-CZ" sz="2000" dirty="0" smtClean="0">
                <a:solidFill>
                  <a:srgbClr val="FF0000"/>
                </a:solidFill>
                <a:latin typeface="Times New Roman" pitchFamily="18" charset="0"/>
              </a:rPr>
              <a:t>doba-</a:t>
            </a:r>
            <a:r>
              <a:rPr lang="cs-CZ" sz="2000" b="1" dirty="0" smtClean="0">
                <a:solidFill>
                  <a:srgbClr val="FF0000"/>
                </a:solidFill>
                <a:latin typeface="Times New Roman" pitchFamily="18" charset="0"/>
              </a:rPr>
              <a:t>sání a stlačení</a:t>
            </a:r>
            <a:r>
              <a:rPr lang="cs-CZ" sz="2000" dirty="0" smtClean="0">
                <a:latin typeface="Times New Roman" pitchFamily="18" charset="0"/>
              </a:rPr>
              <a:t>-píst nahoru</a:t>
            </a:r>
          </a:p>
          <a:p>
            <a:pPr>
              <a:spcBef>
                <a:spcPct val="50000"/>
              </a:spcBef>
              <a:buNone/>
            </a:pPr>
            <a:r>
              <a:rPr lang="cs-CZ" sz="2000" dirty="0" smtClean="0">
                <a:latin typeface="Times New Roman" pitchFamily="18" charset="0"/>
              </a:rPr>
              <a:t>                                      -palivová směs do prostoru pod pístem</a:t>
            </a:r>
          </a:p>
          <a:p>
            <a:pPr>
              <a:spcBef>
                <a:spcPct val="50000"/>
              </a:spcBef>
              <a:buNone/>
            </a:pPr>
            <a:r>
              <a:rPr lang="cs-CZ" sz="2000" dirty="0" smtClean="0">
                <a:latin typeface="Times New Roman" pitchFamily="18" charset="0"/>
              </a:rPr>
              <a:t>                                      -stlačování směsi nad pístem</a:t>
            </a:r>
          </a:p>
          <a:p>
            <a:pPr>
              <a:spcBef>
                <a:spcPct val="50000"/>
              </a:spcBef>
              <a:buNone/>
            </a:pPr>
            <a:r>
              <a:rPr lang="cs-CZ" sz="2000" b="1" dirty="0" smtClean="0">
                <a:solidFill>
                  <a:srgbClr val="FF0000"/>
                </a:solidFill>
                <a:latin typeface="Times New Roman" pitchFamily="18" charset="0"/>
              </a:rPr>
              <a:t>                          </a:t>
            </a:r>
            <a:r>
              <a:rPr lang="cs-CZ" sz="2000" dirty="0" smtClean="0">
                <a:solidFill>
                  <a:srgbClr val="FF0000"/>
                </a:solidFill>
                <a:latin typeface="Times New Roman" pitchFamily="18" charset="0"/>
              </a:rPr>
              <a:t>2.doba-</a:t>
            </a:r>
            <a:r>
              <a:rPr lang="cs-CZ" sz="2000" b="1" dirty="0" smtClean="0">
                <a:solidFill>
                  <a:srgbClr val="FF0000"/>
                </a:solidFill>
                <a:latin typeface="Times New Roman" pitchFamily="18" charset="0"/>
              </a:rPr>
              <a:t>rozpínaní a výfuk</a:t>
            </a:r>
            <a:r>
              <a:rPr lang="cs-CZ" sz="2000" dirty="0" smtClean="0">
                <a:latin typeface="Times New Roman" pitchFamily="18" charset="0"/>
              </a:rPr>
              <a:t>-zapálení el. jiskrou</a:t>
            </a:r>
          </a:p>
          <a:p>
            <a:pPr>
              <a:spcBef>
                <a:spcPct val="50000"/>
              </a:spcBef>
              <a:buNone/>
            </a:pPr>
            <a:r>
              <a:rPr lang="cs-CZ" sz="2000" dirty="0" smtClean="0">
                <a:latin typeface="Times New Roman" pitchFamily="18" charset="0"/>
              </a:rPr>
              <a:t>                                      -rozpínání - konání práce(</a:t>
            </a:r>
            <a:r>
              <a:rPr lang="cs-CZ" sz="2000" dirty="0" err="1" smtClean="0">
                <a:latin typeface="Times New Roman" pitchFamily="18" charset="0"/>
              </a:rPr>
              <a:t>prac.doba</a:t>
            </a:r>
            <a:r>
              <a:rPr lang="cs-CZ" sz="2000" dirty="0" smtClean="0">
                <a:latin typeface="Times New Roman" pitchFamily="18" charset="0"/>
              </a:rPr>
              <a:t>)</a:t>
            </a:r>
          </a:p>
          <a:p>
            <a:pPr>
              <a:spcBef>
                <a:spcPct val="50000"/>
              </a:spcBef>
              <a:buNone/>
            </a:pPr>
            <a:r>
              <a:rPr lang="cs-CZ" sz="2000" dirty="0" smtClean="0">
                <a:latin typeface="Times New Roman" pitchFamily="18" charset="0"/>
              </a:rPr>
              <a:t>                                       -výfuk spálených plynů</a:t>
            </a:r>
          </a:p>
          <a:p>
            <a:pPr>
              <a:buNone/>
            </a:pPr>
            <a:r>
              <a:rPr lang="cs-CZ" sz="2000" b="1" dirty="0" smtClean="0">
                <a:latin typeface="Times New Roman" pitchFamily="18" charset="0"/>
              </a:rPr>
              <a:t>Palivo-</a:t>
            </a:r>
            <a:r>
              <a:rPr lang="cs-CZ" sz="2000" dirty="0" smtClean="0">
                <a:latin typeface="Times New Roman" pitchFamily="18" charset="0"/>
              </a:rPr>
              <a:t>olej </a:t>
            </a:r>
            <a:r>
              <a:rPr lang="cs-CZ" sz="2000" smtClean="0">
                <a:latin typeface="Times New Roman" pitchFamily="18" charset="0"/>
              </a:rPr>
              <a:t>s </a:t>
            </a:r>
            <a:r>
              <a:rPr lang="cs-CZ" sz="2000" smtClean="0">
                <a:latin typeface="Times New Roman" pitchFamily="18" charset="0"/>
              </a:rPr>
              <a:t>benzínem(olej </a:t>
            </a:r>
            <a:r>
              <a:rPr lang="cs-CZ" sz="2000" dirty="0" smtClean="0">
                <a:latin typeface="Times New Roman" pitchFamily="18" charset="0"/>
              </a:rPr>
              <a:t>zamezí zadření)</a:t>
            </a:r>
          </a:p>
          <a:p>
            <a:pPr>
              <a:buNone/>
            </a:pPr>
            <a:r>
              <a:rPr lang="cs-CZ" sz="2000" b="1" dirty="0" err="1" smtClean="0">
                <a:latin typeface="Times New Roman" pitchFamily="18" charset="0"/>
              </a:rPr>
              <a:t>Učinnost</a:t>
            </a:r>
            <a:r>
              <a:rPr lang="cs-CZ" sz="2000" b="1" dirty="0" smtClean="0">
                <a:latin typeface="Times New Roman" pitchFamily="18" charset="0"/>
              </a:rPr>
              <a:t>:</a:t>
            </a:r>
            <a:r>
              <a:rPr lang="cs-CZ" sz="2000" dirty="0" smtClean="0">
                <a:latin typeface="Times New Roman" pitchFamily="18" charset="0"/>
              </a:rPr>
              <a:t>20%</a:t>
            </a:r>
          </a:p>
          <a:p>
            <a:pPr>
              <a:buNone/>
            </a:pPr>
            <a:r>
              <a:rPr lang="cs-CZ" sz="2000" b="1" dirty="0" smtClean="0">
                <a:latin typeface="Times New Roman" pitchFamily="18" charset="0"/>
              </a:rPr>
              <a:t>Výhody:</a:t>
            </a:r>
            <a:r>
              <a:rPr lang="cs-CZ" sz="2000" dirty="0" smtClean="0">
                <a:latin typeface="Times New Roman" pitchFamily="18" charset="0"/>
              </a:rPr>
              <a:t>(oproti čtyřdobého)-jednodušší konstrukce,menší hmotnost</a:t>
            </a:r>
          </a:p>
          <a:p>
            <a:pPr>
              <a:buNone/>
            </a:pPr>
            <a:r>
              <a:rPr lang="cs-CZ" sz="2000" b="1" dirty="0" smtClean="0">
                <a:latin typeface="Times New Roman" pitchFamily="18" charset="0"/>
              </a:rPr>
              <a:t>Nevýhody:</a:t>
            </a:r>
            <a:r>
              <a:rPr lang="cs-CZ" sz="2000" dirty="0" smtClean="0">
                <a:latin typeface="Times New Roman" pitchFamily="18" charset="0"/>
              </a:rPr>
              <a:t>nedokonalé spalování,více znečišťuje ovzduší,větší spotřeba paliva  + oleje </a:t>
            </a:r>
          </a:p>
          <a:p>
            <a:pPr>
              <a:buNone/>
            </a:pPr>
            <a:r>
              <a:rPr lang="cs-CZ" sz="2000" b="1" dirty="0" smtClean="0">
                <a:latin typeface="Times New Roman" pitchFamily="18" charset="0"/>
              </a:rPr>
              <a:t>Využití:</a:t>
            </a:r>
            <a:r>
              <a:rPr lang="cs-CZ" sz="2000" dirty="0" smtClean="0">
                <a:latin typeface="Times New Roman" pitchFamily="18" charset="0"/>
              </a:rPr>
              <a:t>Dříve-auta(Trabant,</a:t>
            </a:r>
            <a:r>
              <a:rPr lang="cs-CZ" sz="2000" dirty="0" err="1" smtClean="0">
                <a:latin typeface="Times New Roman" pitchFamily="18" charset="0"/>
              </a:rPr>
              <a:t>Warthburg</a:t>
            </a:r>
            <a:r>
              <a:rPr lang="cs-CZ" sz="2000" dirty="0" smtClean="0">
                <a:latin typeface="Times New Roman" pitchFamily="18" charset="0"/>
              </a:rPr>
              <a:t>)</a:t>
            </a:r>
          </a:p>
          <a:p>
            <a:pPr>
              <a:buNone/>
            </a:pPr>
            <a:r>
              <a:rPr lang="cs-CZ" sz="2000" dirty="0" smtClean="0">
                <a:latin typeface="Times New Roman" pitchFamily="18" charset="0"/>
              </a:rPr>
              <a:t>             Dnes:sekačky(strunové),motor. Pily</a:t>
            </a:r>
          </a:p>
          <a:p>
            <a:pPr>
              <a:buNone/>
            </a:pPr>
            <a:r>
              <a:rPr lang="cs-CZ" sz="2000" dirty="0" smtClean="0">
                <a:latin typeface="Times New Roman" pitchFamily="18" charset="0"/>
              </a:rPr>
              <a:t>             Budoucnost:Pravděpodobně ho nahradí </a:t>
            </a:r>
            <a:r>
              <a:rPr lang="cs-CZ" sz="2000" dirty="0" err="1" smtClean="0">
                <a:latin typeface="Times New Roman" pitchFamily="18" charset="0"/>
              </a:rPr>
              <a:t>elekrické</a:t>
            </a:r>
            <a:r>
              <a:rPr lang="cs-CZ" sz="2000" dirty="0" smtClean="0">
                <a:latin typeface="Times New Roman" pitchFamily="18" charset="0"/>
              </a:rPr>
              <a:t> baterie.</a:t>
            </a:r>
          </a:p>
          <a:p>
            <a:pPr>
              <a:buNone/>
            </a:pPr>
            <a:endParaRPr lang="cs-CZ" sz="2000" dirty="0" smtClean="0">
              <a:latin typeface="Times New Roman" pitchFamily="18" charset="0"/>
            </a:endParaRPr>
          </a:p>
          <a:p>
            <a:pPr>
              <a:buNone/>
            </a:pPr>
            <a:endParaRPr lang="cs-CZ" sz="2400" dirty="0" smtClean="0">
              <a:latin typeface="Times New Roman" pitchFamily="18" charset="0"/>
            </a:endParaRPr>
          </a:p>
          <a:p>
            <a:pPr lvl="1"/>
            <a:endParaRPr lang="cs-CZ" sz="2400" dirty="0" smtClean="0">
              <a:latin typeface="Times New Roman" pitchFamily="18" charset="0"/>
            </a:endParaRPr>
          </a:p>
          <a:p>
            <a:pPr lvl="1"/>
            <a:endParaRPr lang="cs-CZ" sz="2400" dirty="0" smtClean="0">
              <a:latin typeface="Times New Roman" pitchFamily="18" charset="0"/>
            </a:endParaRPr>
          </a:p>
          <a:p>
            <a:pPr lvl="1">
              <a:buNone/>
            </a:pPr>
            <a:endParaRPr lang="cs-CZ" sz="2400" dirty="0" smtClean="0">
              <a:latin typeface="Times New Roman" pitchFamily="18" charset="0"/>
            </a:endParaRPr>
          </a:p>
          <a:p>
            <a:pPr lvl="1">
              <a:buNone/>
            </a:pPr>
            <a:endParaRPr lang="cs-CZ" sz="2400" dirty="0" smtClean="0">
              <a:latin typeface="Times New Roman" pitchFamily="18" charset="0"/>
            </a:endParaRPr>
          </a:p>
          <a:p>
            <a:pPr>
              <a:buNone/>
            </a:pPr>
            <a:endParaRPr lang="cs-CZ" dirty="0" smtClean="0">
              <a:latin typeface="Times New Roman" pitchFamily="18" charset="0"/>
            </a:endParaRPr>
          </a:p>
          <a:p>
            <a:pPr>
              <a:buNone/>
            </a:pPr>
            <a:endParaRPr lang="cs-CZ" dirty="0" smtClean="0">
              <a:latin typeface="Times New Roman" pitchFamily="18" charset="0"/>
            </a:endParaRPr>
          </a:p>
          <a:p>
            <a:pPr>
              <a:buNone/>
            </a:pPr>
            <a:endParaRPr lang="cs-CZ" b="1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pPr>
              <a:buNone/>
            </a:pPr>
            <a:endParaRPr lang="cs-CZ" b="1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7" name="Obrázek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764704"/>
            <a:ext cx="1258838" cy="180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Šrafovaná šipka doprava 7"/>
          <p:cNvSpPr/>
          <p:nvPr/>
        </p:nvSpPr>
        <p:spPr>
          <a:xfrm>
            <a:off x="7236296" y="1556792"/>
            <a:ext cx="360040" cy="144016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Šipka doprava se zářezem 8"/>
          <p:cNvSpPr/>
          <p:nvPr/>
        </p:nvSpPr>
        <p:spPr>
          <a:xfrm rot="10800000">
            <a:off x="7236296" y="1268760"/>
            <a:ext cx="360040" cy="144016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481</TotalTime>
  <Words>245</Words>
  <Application>Microsoft Office PowerPoint</Application>
  <PresentationFormat>Předvádění na obrazovce (4:3)</PresentationFormat>
  <Paragraphs>59</Paragraphs>
  <Slides>9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0" baseType="lpstr">
      <vt:lpstr>Motiv sady Office</vt:lpstr>
      <vt:lpstr>Dvoudobý zážehový motor</vt:lpstr>
      <vt:lpstr>Úvod</vt:lpstr>
      <vt:lpstr>Popis hlavních částí motoru</vt:lpstr>
      <vt:lpstr>Fáze</vt:lpstr>
      <vt:lpstr>Snímek 5</vt:lpstr>
      <vt:lpstr>Palivová směs</vt:lpstr>
      <vt:lpstr>Snímek 7</vt:lpstr>
      <vt:lpstr>Použití v praxi </vt:lpstr>
      <vt:lpstr>Zápis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Dvoudobý zážehový motor</dc:title>
  <dc:creator>ACER</dc:creator>
  <cp:lastModifiedBy>pavel</cp:lastModifiedBy>
  <cp:revision>53</cp:revision>
  <dcterms:created xsi:type="dcterms:W3CDTF">2014-01-31T13:35:33Z</dcterms:created>
  <dcterms:modified xsi:type="dcterms:W3CDTF">2014-02-06T21:00:26Z</dcterms:modified>
</cp:coreProperties>
</file>